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9" r:id="rId5"/>
    <p:sldId id="268" r:id="rId6"/>
    <p:sldId id="267" r:id="rId7"/>
    <p:sldId id="266" r:id="rId8"/>
    <p:sldId id="259" r:id="rId9"/>
    <p:sldId id="265" r:id="rId10"/>
    <p:sldId id="260" r:id="rId11"/>
    <p:sldId id="263" r:id="rId12"/>
    <p:sldId id="261" r:id="rId13"/>
    <p:sldId id="262"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3" autoAdjust="0"/>
    <p:restoredTop sz="94660"/>
  </p:normalViewPr>
  <p:slideViewPr>
    <p:cSldViewPr snapToGrid="0">
      <p:cViewPr varScale="1">
        <p:scale>
          <a:sx n="119" d="100"/>
          <a:sy n="119" d="100"/>
        </p:scale>
        <p:origin x="-21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pPr/>
              <a:t>8/19/2014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pPr/>
              <a:t>8/19/2014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8/19/2014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8/19/2014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8/19/2014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pPr/>
              <a:t>8/19/2014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8/19/2014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48064" y="537411"/>
            <a:ext cx="6432884" cy="866274"/>
          </a:xfrm>
        </p:spPr>
        <p:txBody>
          <a:bodyPr/>
          <a:lstStyle/>
          <a:p>
            <a:r>
              <a:rPr lang="en-GB" b="1" dirty="0" smtClean="0">
                <a:latin typeface="Segoe UI" panose="020B0502040204020203" pitchFamily="34" charset="0"/>
                <a:ea typeface="Segoe UI" panose="020B0502040204020203" pitchFamily="34" charset="0"/>
                <a:cs typeface="Segoe UI" panose="020B0502040204020203" pitchFamily="34" charset="0"/>
              </a:rPr>
              <a:t>Amazon Rainforest</a:t>
            </a:r>
            <a:endParaRPr lang="en-GB" b="1" dirty="0">
              <a:latin typeface="Segoe UI" panose="020B0502040204020203" pitchFamily="34" charset="0"/>
              <a:ea typeface="Segoe UI" panose="020B0502040204020203" pitchFamily="34" charset="0"/>
              <a:cs typeface="Segoe UI" panose="020B0502040204020203"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807" y="1644894"/>
            <a:ext cx="7469700" cy="4681312"/>
          </a:xfrm>
          <a:prstGeom prst="rect">
            <a:avLst/>
          </a:prstGeom>
        </p:spPr>
      </p:pic>
    </p:spTree>
    <p:extLst>
      <p:ext uri="{BB962C8B-B14F-4D97-AF65-F5344CB8AC3E}">
        <p14:creationId xmlns:p14="http://schemas.microsoft.com/office/powerpoint/2010/main" val="4288395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smtClean="0">
                <a:latin typeface="Segoe UI" panose="020B0502040204020203" pitchFamily="34" charset="0"/>
                <a:ea typeface="Segoe UI" panose="020B0502040204020203" pitchFamily="34" charset="0"/>
                <a:cs typeface="Segoe UI" panose="020B0502040204020203" pitchFamily="34" charset="0"/>
              </a:rPr>
              <a:t>Why do people cut down trees?</a:t>
            </a:r>
            <a:endParaRPr lang="en-GB" sz="4000" b="1" dirty="0">
              <a:latin typeface="Segoe UI" panose="020B0502040204020203" pitchFamily="34" charset="0"/>
              <a:ea typeface="Segoe UI" panose="020B0502040204020203" pitchFamily="34" charset="0"/>
              <a:cs typeface="Segoe UI" panose="020B0502040204020203" pitchFamily="34" charset="0"/>
            </a:endParaRPr>
          </a:p>
        </p:txBody>
      </p:sp>
      <p:sp>
        <p:nvSpPr>
          <p:cNvPr id="3" name="Content Placeholder 2"/>
          <p:cNvSpPr>
            <a:spLocks noGrp="1"/>
          </p:cNvSpPr>
          <p:nvPr>
            <p:ph idx="1"/>
          </p:nvPr>
        </p:nvSpPr>
        <p:spPr/>
        <p:txBody>
          <a:bodyPr>
            <a:normAutofit lnSpcReduction="10000"/>
          </a:bodyPr>
          <a:lstStyle/>
          <a:p>
            <a:pPr marL="0" indent="0">
              <a:buNone/>
            </a:pPr>
            <a:r>
              <a:rPr lang="en-GB" sz="2800" dirty="0">
                <a:latin typeface="Segoe UI" panose="020B0502040204020203" pitchFamily="34" charset="0"/>
                <a:ea typeface="Segoe UI" panose="020B0502040204020203" pitchFamily="34" charset="0"/>
                <a:cs typeface="Segoe UI" panose="020B0502040204020203" pitchFamily="34" charset="0"/>
              </a:rPr>
              <a:t>Forests are cleared all around the world for a number of reasons, including:</a:t>
            </a:r>
          </a:p>
          <a:p>
            <a:r>
              <a:rPr lang="en-GB" sz="2800" dirty="0">
                <a:latin typeface="Segoe UI" panose="020B0502040204020203" pitchFamily="34" charset="0"/>
                <a:ea typeface="Segoe UI" panose="020B0502040204020203" pitchFamily="34" charset="0"/>
                <a:cs typeface="Segoe UI" panose="020B0502040204020203" pitchFamily="34" charset="0"/>
              </a:rPr>
              <a:t>Harvesting of timber to produce wood and paper products</a:t>
            </a:r>
          </a:p>
          <a:p>
            <a:r>
              <a:rPr lang="en-GB" sz="2800" dirty="0">
                <a:latin typeface="Segoe UI" panose="020B0502040204020203" pitchFamily="34" charset="0"/>
                <a:ea typeface="Segoe UI" panose="020B0502040204020203" pitchFamily="34" charset="0"/>
                <a:cs typeface="Segoe UI" panose="020B0502040204020203" pitchFamily="34" charset="0"/>
              </a:rPr>
              <a:t>Clearing land for farms, cash-crop plantations, and cattle ranching</a:t>
            </a:r>
          </a:p>
          <a:p>
            <a:r>
              <a:rPr lang="en-GB" sz="2800" dirty="0">
                <a:latin typeface="Segoe UI" panose="020B0502040204020203" pitchFamily="34" charset="0"/>
                <a:ea typeface="Segoe UI" panose="020B0502040204020203" pitchFamily="34" charset="0"/>
                <a:cs typeface="Segoe UI" panose="020B0502040204020203" pitchFamily="34" charset="0"/>
              </a:rPr>
              <a:t>Clearing land for urban development, including homes and roads</a:t>
            </a:r>
          </a:p>
          <a:p>
            <a:endParaRPr lang="en-GB" dirty="0">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2526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Segoe UI" panose="020B0502040204020203" pitchFamily="34" charset="0"/>
                <a:ea typeface="Segoe UI" panose="020B0502040204020203" pitchFamily="34" charset="0"/>
                <a:cs typeface="Segoe UI" panose="020B0502040204020203" pitchFamily="34" charset="0"/>
              </a:rPr>
              <a:t>The real cost of deforestation.</a:t>
            </a:r>
            <a:endParaRPr lang="en-GB" b="1" dirty="0">
              <a:latin typeface="Segoe UI" panose="020B0502040204020203" pitchFamily="34" charset="0"/>
              <a:ea typeface="Segoe UI" panose="020B0502040204020203" pitchFamily="34" charset="0"/>
              <a:cs typeface="Segoe UI" panose="020B0502040204020203" pitchFamily="34" charset="0"/>
            </a:endParaRPr>
          </a:p>
        </p:txBody>
      </p:sp>
      <p:sp>
        <p:nvSpPr>
          <p:cNvPr id="3" name="Content Placeholder 2"/>
          <p:cNvSpPr>
            <a:spLocks noGrp="1"/>
          </p:cNvSpPr>
          <p:nvPr>
            <p:ph idx="1"/>
          </p:nvPr>
        </p:nvSpPr>
        <p:spPr/>
        <p:txBody>
          <a:bodyPr/>
          <a:lstStyle/>
          <a:p>
            <a:r>
              <a:rPr lang="en-GB" sz="2400" dirty="0" smtClean="0">
                <a:latin typeface="Segoe UI" panose="020B0502040204020203" pitchFamily="34" charset="0"/>
                <a:ea typeface="Segoe UI" panose="020B0502040204020203" pitchFamily="34" charset="0"/>
                <a:cs typeface="Segoe UI" panose="020B0502040204020203" pitchFamily="34" charset="0"/>
              </a:rPr>
              <a:t>Species of animals become extinct as their ecosystem has become damaged and their homes have been destroyed.</a:t>
            </a:r>
          </a:p>
          <a:p>
            <a:r>
              <a:rPr lang="en-GB" sz="2400" dirty="0" smtClean="0">
                <a:latin typeface="Segoe UI" panose="020B0502040204020203" pitchFamily="34" charset="0"/>
                <a:ea typeface="Segoe UI" panose="020B0502040204020203" pitchFamily="34" charset="0"/>
                <a:cs typeface="Segoe UI" panose="020B0502040204020203" pitchFamily="34" charset="0"/>
              </a:rPr>
              <a:t>We have too much carbon dioxide, which is harmful to the earths atmosphere.</a:t>
            </a:r>
          </a:p>
          <a:p>
            <a:r>
              <a:rPr lang="en-GB" sz="2400" dirty="0" smtClean="0">
                <a:latin typeface="Segoe UI" panose="020B0502040204020203" pitchFamily="34" charset="0"/>
                <a:ea typeface="Segoe UI" panose="020B0502040204020203" pitchFamily="34" charset="0"/>
                <a:cs typeface="Segoe UI" panose="020B0502040204020203" pitchFamily="34" charset="0"/>
              </a:rPr>
              <a:t>Floods. The roots of trees absorb much of the water that falls. Without trees, the water has nowhere to go. This causes water to remain on the surface and flooding occurs. Due to floods, animals and humans homes become damaged leaving them homeless.</a:t>
            </a:r>
          </a:p>
          <a:p>
            <a:endParaRPr lang="en-GB" dirty="0">
              <a:latin typeface="Segoe UI" panose="020B0502040204020203" pitchFamily="34" charset="0"/>
              <a:ea typeface="Segoe UI" panose="020B0502040204020203" pitchFamily="34" charset="0"/>
              <a:cs typeface="Segoe UI" panose="020B0502040204020203"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7045" y="0"/>
            <a:ext cx="3800313" cy="2128175"/>
          </a:xfrm>
          <a:prstGeom prst="rect">
            <a:avLst/>
          </a:prstGeom>
        </p:spPr>
      </p:pic>
    </p:spTree>
    <p:extLst>
      <p:ext uri="{BB962C8B-B14F-4D97-AF65-F5344CB8AC3E}">
        <p14:creationId xmlns:p14="http://schemas.microsoft.com/office/powerpoint/2010/main" val="15386940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Segoe UI" panose="020B0502040204020203" pitchFamily="34" charset="0"/>
                <a:ea typeface="Segoe UI" panose="020B0502040204020203" pitchFamily="34" charset="0"/>
                <a:cs typeface="Segoe UI" panose="020B0502040204020203" pitchFamily="34" charset="0"/>
              </a:rPr>
              <a:t>What are the problems with Deforestation?</a:t>
            </a:r>
            <a:endParaRPr lang="en-GB" b="1" dirty="0">
              <a:latin typeface="Segoe UI" panose="020B0502040204020203" pitchFamily="34" charset="0"/>
              <a:ea typeface="Segoe UI" panose="020B0502040204020203" pitchFamily="34" charset="0"/>
              <a:cs typeface="Segoe UI" panose="020B0502040204020203" pitchFamily="34" charset="0"/>
            </a:endParaRPr>
          </a:p>
        </p:txBody>
      </p:sp>
      <p:sp>
        <p:nvSpPr>
          <p:cNvPr id="3" name="Content Placeholder 2"/>
          <p:cNvSpPr>
            <a:spLocks noGrp="1"/>
          </p:cNvSpPr>
          <p:nvPr>
            <p:ph idx="1"/>
          </p:nvPr>
        </p:nvSpPr>
        <p:spPr>
          <a:xfrm>
            <a:off x="87787" y="2030839"/>
            <a:ext cx="8596668" cy="3880773"/>
          </a:xfrm>
        </p:spPr>
        <p:txBody>
          <a:bodyPr>
            <a:noAutofit/>
          </a:bodyPr>
          <a:lstStyle/>
          <a:p>
            <a:r>
              <a:rPr lang="en-GB" sz="2400" dirty="0" smtClean="0">
                <a:latin typeface="Segoe UI" panose="020B0502040204020203" pitchFamily="34" charset="0"/>
                <a:ea typeface="Segoe UI" panose="020B0502040204020203" pitchFamily="34" charset="0"/>
                <a:cs typeface="Segoe UI" panose="020B0502040204020203" pitchFamily="34" charset="0"/>
              </a:rPr>
              <a:t>Surely people making money is a good thing. People open factories such as paper mills or energy plants which then creates hundreds if not thousands of jobs for people.</a:t>
            </a:r>
          </a:p>
          <a:p>
            <a:r>
              <a:rPr lang="en-GB" sz="2400" dirty="0" smtClean="0">
                <a:latin typeface="Segoe UI" panose="020B0502040204020203" pitchFamily="34" charset="0"/>
                <a:ea typeface="Segoe UI" panose="020B0502040204020203" pitchFamily="34" charset="0"/>
                <a:cs typeface="Segoe UI" panose="020B0502040204020203" pitchFamily="34" charset="0"/>
              </a:rPr>
              <a:t>Farms provide us with milk, meat, fruit and veg, corn etc. So Surely they too are a good thing.</a:t>
            </a:r>
          </a:p>
          <a:p>
            <a:r>
              <a:rPr lang="en-GB" sz="2400" dirty="0" smtClean="0">
                <a:latin typeface="Segoe UI" panose="020B0502040204020203" pitchFamily="34" charset="0"/>
                <a:ea typeface="Segoe UI" panose="020B0502040204020203" pitchFamily="34" charset="0"/>
                <a:cs typeface="Segoe UI" panose="020B0502040204020203" pitchFamily="34" charset="0"/>
              </a:rPr>
              <a:t>It clears land for people to create towns, villages and therefore creates homes for people.</a:t>
            </a:r>
          </a:p>
          <a:p>
            <a:r>
              <a:rPr lang="en-GB" sz="2400" dirty="0" smtClean="0">
                <a:latin typeface="Segoe UI" panose="020B0502040204020203" pitchFamily="34" charset="0"/>
                <a:ea typeface="Segoe UI" panose="020B0502040204020203" pitchFamily="34" charset="0"/>
                <a:cs typeface="Segoe UI" panose="020B0502040204020203" pitchFamily="34" charset="0"/>
              </a:rPr>
              <a:t>Because of the trees, some areas of the country were inaccessible. When the trees are cleared, goods can be transported far more easily.</a:t>
            </a:r>
            <a:endParaRPr lang="en-GB" sz="2400" dirty="0">
              <a:latin typeface="Segoe UI" panose="020B0502040204020203" pitchFamily="34" charset="0"/>
              <a:ea typeface="Segoe UI" panose="020B0502040204020203" pitchFamily="34" charset="0"/>
              <a:cs typeface="Segoe UI" panose="020B0502040204020203"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95084" y="174873"/>
            <a:ext cx="3031958" cy="2820047"/>
          </a:xfrm>
          <a:prstGeom prst="rect">
            <a:avLst/>
          </a:prstGeom>
        </p:spPr>
      </p:pic>
    </p:spTree>
    <p:extLst>
      <p:ext uri="{BB962C8B-B14F-4D97-AF65-F5344CB8AC3E}">
        <p14:creationId xmlns:p14="http://schemas.microsoft.com/office/powerpoint/2010/main" val="34917429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Segoe UI" panose="020B0502040204020203" pitchFamily="34" charset="0"/>
                <a:ea typeface="Segoe UI" panose="020B0502040204020203" pitchFamily="34" charset="0"/>
                <a:cs typeface="Segoe UI" panose="020B0502040204020203" pitchFamily="34" charset="0"/>
              </a:rPr>
              <a:t>What do you think?</a:t>
            </a:r>
            <a:endParaRPr lang="en-GB" b="1" dirty="0">
              <a:latin typeface="Segoe UI" panose="020B0502040204020203" pitchFamily="34" charset="0"/>
              <a:ea typeface="Segoe UI" panose="020B0502040204020203" pitchFamily="34" charset="0"/>
              <a:cs typeface="Segoe UI" panose="020B0502040204020203" pitchFamily="34" charset="0"/>
            </a:endParaRPr>
          </a:p>
        </p:txBody>
      </p:sp>
      <p:sp>
        <p:nvSpPr>
          <p:cNvPr id="3" name="Content Placeholder 2"/>
          <p:cNvSpPr>
            <a:spLocks noGrp="1"/>
          </p:cNvSpPr>
          <p:nvPr>
            <p:ph idx="1"/>
          </p:nvPr>
        </p:nvSpPr>
        <p:spPr/>
        <p:txBody>
          <a:bodyPr>
            <a:normAutofit/>
          </a:bodyPr>
          <a:lstStyle/>
          <a:p>
            <a:r>
              <a:rPr lang="en-GB" sz="2800" dirty="0" smtClean="0">
                <a:latin typeface="Segoe UI" panose="020B0502040204020203" pitchFamily="34" charset="0"/>
                <a:ea typeface="Segoe UI" panose="020B0502040204020203" pitchFamily="34" charset="0"/>
                <a:cs typeface="Segoe UI" panose="020B0502040204020203" pitchFamily="34" charset="0"/>
              </a:rPr>
              <a:t>Is deforestation right?</a:t>
            </a:r>
          </a:p>
          <a:p>
            <a:r>
              <a:rPr lang="en-GB" sz="2800" dirty="0" smtClean="0">
                <a:latin typeface="Segoe UI" panose="020B0502040204020203" pitchFamily="34" charset="0"/>
                <a:ea typeface="Segoe UI" panose="020B0502040204020203" pitchFamily="34" charset="0"/>
                <a:cs typeface="Segoe UI" panose="020B0502040204020203" pitchFamily="34" charset="0"/>
              </a:rPr>
              <a:t>Do you agree that cutting down trees is necessary?</a:t>
            </a:r>
          </a:p>
          <a:p>
            <a:r>
              <a:rPr lang="en-GB" sz="2800" dirty="0" smtClean="0">
                <a:latin typeface="Segoe UI" panose="020B0502040204020203" pitchFamily="34" charset="0"/>
                <a:ea typeface="Segoe UI" panose="020B0502040204020203" pitchFamily="34" charset="0"/>
                <a:cs typeface="Segoe UI" panose="020B0502040204020203" pitchFamily="34" charset="0"/>
              </a:rPr>
              <a:t>What about peoples jobs?</a:t>
            </a:r>
          </a:p>
          <a:p>
            <a:r>
              <a:rPr lang="en-GB" sz="2800" dirty="0" smtClean="0">
                <a:latin typeface="Segoe UI" panose="020B0502040204020203" pitchFamily="34" charset="0"/>
                <a:ea typeface="Segoe UI" panose="020B0502040204020203" pitchFamily="34" charset="0"/>
                <a:cs typeface="Segoe UI" panose="020B0502040204020203" pitchFamily="34" charset="0"/>
              </a:rPr>
              <a:t>How could we avoid deforestation?</a:t>
            </a:r>
          </a:p>
          <a:p>
            <a:endParaRPr lang="en-GB" sz="2800" dirty="0">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7011732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Segoe UI" panose="020B0502040204020203" pitchFamily="34" charset="0"/>
                <a:ea typeface="Segoe UI" panose="020B0502040204020203" pitchFamily="34" charset="0"/>
                <a:cs typeface="Segoe UI" panose="020B0502040204020203" pitchFamily="34" charset="0"/>
              </a:rPr>
              <a:t>The Amazon Rainforest</a:t>
            </a:r>
            <a:endParaRPr lang="en-GB" b="1" dirty="0">
              <a:latin typeface="Segoe UI" panose="020B0502040204020203" pitchFamily="34" charset="0"/>
              <a:ea typeface="Segoe UI" panose="020B0502040204020203" pitchFamily="34" charset="0"/>
              <a:cs typeface="Segoe UI" panose="020B0502040204020203" pitchFamily="34" charset="0"/>
            </a:endParaRPr>
          </a:p>
        </p:txBody>
      </p:sp>
      <p:sp>
        <p:nvSpPr>
          <p:cNvPr id="3" name="Content Placeholder 2"/>
          <p:cNvSpPr>
            <a:spLocks noGrp="1"/>
          </p:cNvSpPr>
          <p:nvPr>
            <p:ph idx="1"/>
          </p:nvPr>
        </p:nvSpPr>
        <p:spPr/>
        <p:txBody>
          <a:bodyPr/>
          <a:lstStyle/>
          <a:p>
            <a:pPr marL="0" indent="0">
              <a:buNone/>
            </a:pPr>
            <a:r>
              <a:rPr lang="en-GB" sz="2800" dirty="0">
                <a:latin typeface="Segoe UI" panose="020B0502040204020203" pitchFamily="34" charset="0"/>
                <a:ea typeface="Segoe UI" panose="020B0502040204020203" pitchFamily="34" charset="0"/>
                <a:cs typeface="Segoe UI" panose="020B0502040204020203" pitchFamily="34" charset="0"/>
              </a:rPr>
              <a:t>The Amazon rainforest is the largest tropical rainforest in the world, covering over five and a half a million square kilometres (1.4 billion acres).</a:t>
            </a:r>
          </a:p>
          <a:p>
            <a:pPr marL="0" indent="0">
              <a:buNone/>
            </a:pPr>
            <a:r>
              <a:rPr lang="en-GB" sz="2800" dirty="0">
                <a:latin typeface="Segoe UI" panose="020B0502040204020203" pitchFamily="34" charset="0"/>
                <a:ea typeface="Segoe UI" panose="020B0502040204020203" pitchFamily="34" charset="0"/>
                <a:cs typeface="Segoe UI" panose="020B0502040204020203" pitchFamily="34" charset="0"/>
              </a:rPr>
              <a:t>Over half of the Amazon rainforest is located in Brazil but it is also located in other South American countries including Peru, Venezuela, Ecuador, Colombia, Guyana, Bolivia, Suriname and French Guiana.</a:t>
            </a:r>
          </a:p>
          <a:p>
            <a:pPr marL="0" indent="0">
              <a:buNone/>
            </a:pPr>
            <a:endParaRPr lang="en-GB" dirty="0">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028384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4619" y="1262231"/>
            <a:ext cx="8596668" cy="3880773"/>
          </a:xfrm>
        </p:spPr>
        <p:txBody>
          <a:bodyPr>
            <a:normAutofit lnSpcReduction="10000"/>
          </a:bodyPr>
          <a:lstStyle/>
          <a:p>
            <a:pPr marL="0" indent="0">
              <a:buNone/>
            </a:pPr>
            <a:r>
              <a:rPr lang="en-GB" sz="2200" dirty="0">
                <a:latin typeface="Segoe UI" panose="020B0502040204020203" pitchFamily="34" charset="0"/>
                <a:ea typeface="Segoe UI" panose="020B0502040204020203" pitchFamily="34" charset="0"/>
                <a:cs typeface="Segoe UI" panose="020B0502040204020203" pitchFamily="34" charset="0"/>
              </a:rPr>
              <a:t>Rainforests are often called the lungs of the planet for their role in absorbing carbon dioxide, a greenhouse gas, and producing oxygen, upon which all animals depend for survival. Rainforests also stabilize climate, house incredible amounts of plants and wildlife, and produce nourishing rainfall all around the planet</a:t>
            </a:r>
            <a:br>
              <a:rPr lang="en-GB" sz="2200" dirty="0">
                <a:latin typeface="Segoe UI" panose="020B0502040204020203" pitchFamily="34" charset="0"/>
                <a:ea typeface="Segoe UI" panose="020B0502040204020203" pitchFamily="34" charset="0"/>
                <a:cs typeface="Segoe UI" panose="020B0502040204020203" pitchFamily="34" charset="0"/>
              </a:rPr>
            </a:br>
            <a:endParaRPr lang="en-GB" sz="2200" dirty="0">
              <a:latin typeface="Segoe UI" panose="020B0502040204020203" pitchFamily="34" charset="0"/>
              <a:ea typeface="Segoe UI" panose="020B0502040204020203" pitchFamily="34" charset="0"/>
              <a:cs typeface="Segoe UI" panose="020B0502040204020203" pitchFamily="34" charset="0"/>
            </a:endParaRPr>
          </a:p>
          <a:p>
            <a:pPr marL="0" indent="0">
              <a:buNone/>
            </a:pPr>
            <a:r>
              <a:rPr lang="en-GB" sz="2200" dirty="0">
                <a:latin typeface="Segoe UI" panose="020B0502040204020203" pitchFamily="34" charset="0"/>
                <a:ea typeface="Segoe UI" panose="020B0502040204020203" pitchFamily="34" charset="0"/>
                <a:cs typeface="Segoe UI" panose="020B0502040204020203" pitchFamily="34" charset="0"/>
              </a:rPr>
              <a:t>It is home to around 2 and a half million different insect species as well as over 40000 plant species.  10% of the world’s known species live in the Amazon rainforest and 20% of the world’s bird species live in the Amazon rainforest.  There are also a number of dangerous species living in the Amazon rainforest such as the cougar, jaguar and anaconda.</a:t>
            </a:r>
          </a:p>
          <a:p>
            <a:pPr marL="0" indent="0">
              <a:buNone/>
            </a:pPr>
            <a:endParaRPr lang="en-GB" dirty="0">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0000068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0602" y="289561"/>
            <a:ext cx="7567863" cy="60542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538" y="369169"/>
            <a:ext cx="8073189" cy="60548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4453" y="926432"/>
            <a:ext cx="7842584" cy="522838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62" y="641026"/>
            <a:ext cx="9623745" cy="543275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600" y="841725"/>
            <a:ext cx="8596668" cy="1320800"/>
          </a:xfrm>
        </p:spPr>
        <p:txBody>
          <a:bodyPr>
            <a:normAutofit/>
          </a:bodyPr>
          <a:lstStyle/>
          <a:p>
            <a:r>
              <a:rPr lang="en-GB" sz="5400" b="1" dirty="0" smtClean="0">
                <a:latin typeface="Segoe UI" panose="020B0502040204020203" pitchFamily="34" charset="0"/>
                <a:ea typeface="Segoe UI" panose="020B0502040204020203" pitchFamily="34" charset="0"/>
                <a:cs typeface="Segoe UI" panose="020B0502040204020203" pitchFamily="34" charset="0"/>
              </a:rPr>
              <a:t>Deforestation</a:t>
            </a:r>
            <a:endParaRPr lang="en-GB" sz="5400" b="1" dirty="0">
              <a:latin typeface="Segoe UI" panose="020B0502040204020203" pitchFamily="34" charset="0"/>
              <a:ea typeface="Segoe UI" panose="020B0502040204020203" pitchFamily="34" charset="0"/>
              <a:cs typeface="Segoe UI" panose="020B0502040204020203" pitchFamily="34" charset="0"/>
            </a:endParaRPr>
          </a:p>
        </p:txBody>
      </p:sp>
      <p:sp>
        <p:nvSpPr>
          <p:cNvPr id="3" name="Content Placeholder 2"/>
          <p:cNvSpPr>
            <a:spLocks noGrp="1"/>
          </p:cNvSpPr>
          <p:nvPr>
            <p:ph idx="1"/>
          </p:nvPr>
        </p:nvSpPr>
        <p:spPr>
          <a:xfrm>
            <a:off x="429340" y="3121607"/>
            <a:ext cx="8596668" cy="2854078"/>
          </a:xfrm>
        </p:spPr>
        <p:txBody>
          <a:bodyPr/>
          <a:lstStyle/>
          <a:p>
            <a:r>
              <a:rPr lang="en-GB" sz="2800" dirty="0">
                <a:latin typeface="Segoe UI" panose="020B0502040204020203" pitchFamily="34" charset="0"/>
                <a:ea typeface="Segoe UI" panose="020B0502040204020203" pitchFamily="34" charset="0"/>
                <a:cs typeface="Segoe UI" panose="020B0502040204020203" pitchFamily="34" charset="0"/>
              </a:rPr>
              <a:t>Unfortunately though, men are destroying the rainforests for profit.  An area around the size of </a:t>
            </a:r>
            <a:r>
              <a:rPr lang="en-GB" sz="2800" dirty="0" smtClean="0">
                <a:latin typeface="Segoe UI" panose="020B0502040204020203" pitchFamily="34" charset="0"/>
                <a:ea typeface="Segoe UI" panose="020B0502040204020203" pitchFamily="34" charset="0"/>
                <a:cs typeface="Segoe UI" panose="020B0502040204020203" pitchFamily="34" charset="0"/>
              </a:rPr>
              <a:t>36 football </a:t>
            </a:r>
            <a:r>
              <a:rPr lang="en-GB" sz="2800" dirty="0">
                <a:latin typeface="Segoe UI" panose="020B0502040204020203" pitchFamily="34" charset="0"/>
                <a:ea typeface="Segoe UI" panose="020B0502040204020203" pitchFamily="34" charset="0"/>
                <a:cs typeface="Segoe UI" panose="020B0502040204020203" pitchFamily="34" charset="0"/>
              </a:rPr>
              <a:t>pitches of rainforest is cut down every single minute of every day.</a:t>
            </a:r>
          </a:p>
          <a:p>
            <a:r>
              <a:rPr lang="en-GB" sz="2800" dirty="0" smtClean="0">
                <a:latin typeface="Segoe UI" panose="020B0502040204020203" pitchFamily="34" charset="0"/>
                <a:ea typeface="Segoe UI" panose="020B0502040204020203" pitchFamily="34" charset="0"/>
                <a:cs typeface="Segoe UI" panose="020B0502040204020203" pitchFamily="34" charset="0"/>
              </a:rPr>
              <a:t>But what is deforestation?</a:t>
            </a:r>
          </a:p>
          <a:p>
            <a:endParaRPr lang="en-GB" dirty="0">
              <a:latin typeface="Segoe UI" panose="020B0502040204020203" pitchFamily="34" charset="0"/>
              <a:ea typeface="Segoe UI" panose="020B0502040204020203" pitchFamily="34" charset="0"/>
              <a:cs typeface="Segoe UI" panose="020B0502040204020203"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5852" y="0"/>
            <a:ext cx="3808760" cy="3004251"/>
          </a:xfrm>
          <a:prstGeom prst="rect">
            <a:avLst/>
          </a:prstGeom>
        </p:spPr>
      </p:pic>
      <p:sp>
        <p:nvSpPr>
          <p:cNvPr id="6" name="Rectangle 1"/>
          <p:cNvSpPr>
            <a:spLocks noChangeArrowheads="1"/>
          </p:cNvSpPr>
          <p:nvPr/>
        </p:nvSpPr>
        <p:spPr bwMode="auto">
          <a:xfrm>
            <a:off x="0" y="-48399"/>
            <a:ext cx="332315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Segoe UI" panose="020B0502040204020203" pitchFamily="34" charset="0"/>
                <a:ea typeface="Segoe UI" panose="020B0502040204020203" pitchFamily="34" charset="0"/>
                <a:cs typeface="Segoe UI" panose="020B0502040204020203" pitchFamily="34" charset="0"/>
              </a:rPr>
              <a:t>Produce oxygen and absorb carbon dioxide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026652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5875866" cy="1320800"/>
          </a:xfrm>
        </p:spPr>
        <p:txBody>
          <a:bodyPr/>
          <a:lstStyle/>
          <a:p>
            <a:r>
              <a:rPr lang="en-GB" b="1" dirty="0" smtClean="0">
                <a:latin typeface="Segoe UI" panose="020B0502040204020203" pitchFamily="34" charset="0"/>
                <a:ea typeface="Segoe UI" panose="020B0502040204020203" pitchFamily="34" charset="0"/>
                <a:cs typeface="Segoe UI" panose="020B0502040204020203" pitchFamily="34" charset="0"/>
              </a:rPr>
              <a:t>The benefits of trees.</a:t>
            </a:r>
            <a:endParaRPr lang="en-GB" b="1" dirty="0">
              <a:latin typeface="Segoe UI" panose="020B0502040204020203" pitchFamily="34" charset="0"/>
              <a:ea typeface="Segoe UI" panose="020B0502040204020203" pitchFamily="34" charset="0"/>
              <a:cs typeface="Segoe UI" panose="020B0502040204020203" pitchFamily="34" charset="0"/>
            </a:endParaRPr>
          </a:p>
        </p:txBody>
      </p:sp>
      <p:sp>
        <p:nvSpPr>
          <p:cNvPr id="3" name="Content Placeholder 2"/>
          <p:cNvSpPr>
            <a:spLocks noGrp="1"/>
          </p:cNvSpPr>
          <p:nvPr>
            <p:ph idx="1"/>
          </p:nvPr>
        </p:nvSpPr>
        <p:spPr/>
        <p:txBody>
          <a:bodyPr>
            <a:normAutofit/>
          </a:bodyPr>
          <a:lstStyle/>
          <a:p>
            <a:r>
              <a:rPr lang="en-GB" sz="2400" dirty="0" smtClean="0">
                <a:latin typeface="Segoe UI" panose="020B0502040204020203" pitchFamily="34" charset="0"/>
                <a:ea typeface="Segoe UI" panose="020B0502040204020203" pitchFamily="34" charset="0"/>
                <a:cs typeface="Segoe UI" panose="020B0502040204020203" pitchFamily="34" charset="0"/>
              </a:rPr>
              <a:t>Trees are necessary for our survival. Through photosynthesis, trees produce the gas we cannot do without</a:t>
            </a:r>
            <a:r>
              <a:rPr lang="en-GB" sz="2400" dirty="0">
                <a:latin typeface="Segoe UI" panose="020B0502040204020203" pitchFamily="34" charset="0"/>
                <a:ea typeface="Segoe UI" panose="020B0502040204020203" pitchFamily="34" charset="0"/>
                <a:cs typeface="Segoe UI" panose="020B0502040204020203" pitchFamily="34" charset="0"/>
              </a:rPr>
              <a:t>;</a:t>
            </a:r>
            <a:r>
              <a:rPr lang="en-GB" sz="2400" dirty="0" smtClean="0">
                <a:latin typeface="Segoe UI" panose="020B0502040204020203" pitchFamily="34" charset="0"/>
                <a:ea typeface="Segoe UI" panose="020B0502040204020203" pitchFamily="34" charset="0"/>
                <a:cs typeface="Segoe UI" panose="020B0502040204020203" pitchFamily="34" charset="0"/>
              </a:rPr>
              <a:t> Oxygen. As we breathe in, we take in oxygen and breathe out carbon dioxide. Trees take in that carbon dioxide and turn it back into oxygen.</a:t>
            </a:r>
          </a:p>
          <a:p>
            <a:r>
              <a:rPr lang="en-GB" sz="2400" dirty="0" smtClean="0">
                <a:latin typeface="Segoe UI" panose="020B0502040204020203" pitchFamily="34" charset="0"/>
                <a:ea typeface="Segoe UI" panose="020B0502040204020203" pitchFamily="34" charset="0"/>
                <a:cs typeface="Segoe UI" panose="020B0502040204020203" pitchFamily="34" charset="0"/>
              </a:rPr>
              <a:t>Trees support biodiversity. Rainforests are home to thousands upon thousands of different living organisms that rely on each other for survival. Think back to what we know about food chains.</a:t>
            </a:r>
            <a:endParaRPr lang="en-GB" sz="2400" dirty="0">
              <a:latin typeface="Segoe UI" panose="020B0502040204020203" pitchFamily="34" charset="0"/>
              <a:ea typeface="Segoe UI" panose="020B0502040204020203" pitchFamily="34" charset="0"/>
              <a:cs typeface="Segoe UI" panose="020B0502040204020203"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12926" y="96252"/>
            <a:ext cx="3562505" cy="2772277"/>
          </a:xfrm>
          <a:prstGeom prst="rect">
            <a:avLst/>
          </a:prstGeom>
        </p:spPr>
      </p:pic>
    </p:spTree>
    <p:extLst>
      <p:ext uri="{BB962C8B-B14F-4D97-AF65-F5344CB8AC3E}">
        <p14:creationId xmlns:p14="http://schemas.microsoft.com/office/powerpoint/2010/main" val="1358901665"/>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51</TotalTime>
  <Words>532</Words>
  <Application>Microsoft Office PowerPoint</Application>
  <PresentationFormat>Niestandardowy</PresentationFormat>
  <Paragraphs>32</Paragraphs>
  <Slides>13</Slides>
  <Notes>0</Notes>
  <HiddenSlides>0</HiddenSlides>
  <MMClips>0</MMClips>
  <ScaleCrop>false</ScaleCrop>
  <HeadingPairs>
    <vt:vector size="4" baseType="variant">
      <vt:variant>
        <vt:lpstr>Motyw</vt:lpstr>
      </vt:variant>
      <vt:variant>
        <vt:i4>1</vt:i4>
      </vt:variant>
      <vt:variant>
        <vt:lpstr>Tytuły slajdów</vt:lpstr>
      </vt:variant>
      <vt:variant>
        <vt:i4>13</vt:i4>
      </vt:variant>
    </vt:vector>
  </HeadingPairs>
  <TitlesOfParts>
    <vt:vector size="14" baseType="lpstr">
      <vt:lpstr>Facet</vt:lpstr>
      <vt:lpstr>Amazon Rainforest</vt:lpstr>
      <vt:lpstr>The Amazon Rainforest</vt:lpstr>
      <vt:lpstr>Prezentacja programu PowerPoint</vt:lpstr>
      <vt:lpstr>Prezentacja programu PowerPoint</vt:lpstr>
      <vt:lpstr>Prezentacja programu PowerPoint</vt:lpstr>
      <vt:lpstr>Prezentacja programu PowerPoint</vt:lpstr>
      <vt:lpstr>Prezentacja programu PowerPoint</vt:lpstr>
      <vt:lpstr>Deforestation</vt:lpstr>
      <vt:lpstr>The benefits of trees.</vt:lpstr>
      <vt:lpstr>Why do people cut down trees?</vt:lpstr>
      <vt:lpstr>The real cost of deforestation.</vt:lpstr>
      <vt:lpstr>What are the problems with Deforestation?</vt:lpstr>
      <vt:lpstr>What do you think?</vt:lpstr>
    </vt:vector>
  </TitlesOfParts>
  <Company>FRJS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Amazon Rainforest</dc:title>
  <dc:creator>HomeUser</dc:creator>
  <cp:lastModifiedBy>oskar jaskiewicz</cp:lastModifiedBy>
  <cp:revision>9</cp:revision>
  <dcterms:created xsi:type="dcterms:W3CDTF">2014-06-29T16:18:00Z</dcterms:created>
  <dcterms:modified xsi:type="dcterms:W3CDTF">2014-08-19T09:26:25Z</dcterms:modified>
</cp:coreProperties>
</file>